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3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2" r:id="rId22"/>
    <p:sldId id="260" r:id="rId23"/>
    <p:sldId id="284" r:id="rId24"/>
    <p:sldId id="285" r:id="rId25"/>
    <p:sldId id="261" r:id="rId26"/>
    <p:sldId id="281" r:id="rId27"/>
    <p:sldId id="282" r:id="rId28"/>
    <p:sldId id="257" r:id="rId29"/>
    <p:sldId id="286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1B96-4495-462B-8404-E4461E60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CB021B-2CB6-4343-97E3-581E592A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F9F48-910D-4A89-AD16-A7629617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A7880-C2FA-430A-9DEB-07C39812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74222-BE50-42E9-8A66-4B7A0BD2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3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42FA4-DA0D-4F6A-82FF-3B8F778E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647043-89E7-49C8-80F3-C8C39ADEB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E0514-F089-4A80-B4DD-53B8708C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B39A09-99FE-4C78-AE83-2C24D67F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361EF2-FF81-4DFE-AA9A-A028A4D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2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FC782F-13AB-41E3-AA42-625493AF8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E46E5A-214C-467F-9ADA-F78393CB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BB7DA-69A6-4FF7-BC9F-3A5C7FA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E53F3E-3C92-4822-89EC-370A6829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7870E6-AF8D-4458-B05E-568CE3C6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7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A841F-5F89-478B-85F5-ABE1DAB0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7F6017-81FA-4F6E-8D99-D4D163E8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F3596-F8F2-4C2B-B943-7B64A95B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2C05B-B94B-4408-9185-041F7047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A47CA-2C62-4BD2-A8B0-F0CE160E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5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1494-50C5-4309-8471-C71B8C3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D059F-82F2-4746-8378-482AE4FB3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73813-8703-4637-917C-68FF3CAE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2ADEF-53CF-47D5-A899-AA427A70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17CDB-4CE5-444D-A58C-4F51B3D9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83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2B69B-B78A-4DA8-AC73-E658F5F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6C6AC-2B0B-464C-A924-9A58D7D04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B50F0C-293B-4CEA-83BD-E907D5C24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EA28A-871A-4B20-8BBD-EF0CCCBF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A6AAF2-7A9F-4989-A652-41B13B8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DA6515-72D2-4B6F-BFFD-F5EA34B2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33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A192-A015-4A60-B475-ECD67DC7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75687A-E178-4C23-8FBF-A299B0B4D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9FCC74-093F-4E6C-8458-B14C0B499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CC1BDC-6ABC-42D7-B3FA-29400706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1729EF-DC3E-4C34-B85F-C8BDDB7DA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88F4FF-55FC-46CD-A3EC-CE89AB2C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3F12C7-FF3D-4152-A395-5C81AB43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421FE3-8074-497E-9DF3-DB9F56EF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04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AFAE7-C5D4-4D21-9137-EFF217C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383CD7-9C3B-4EB2-8BD0-8C6110B5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B48B8C-D9A3-4E77-97EB-59409538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55BAEA-0E85-4F38-B9DA-78B54628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02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FB7B46-F6B3-44AD-AEB7-4EFB2802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9B98FC-4C63-4AF5-B077-90A6A6D3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EB5920-D51E-443F-B7EC-46B05672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B5EA1-AA17-44BF-8DE0-80A685BF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A1B22-FDDA-4D4A-A56C-B303DBDAD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C21E16-8F1A-4BA5-8FFB-A0F8B79F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5DCCFA-7814-4B1D-9A4E-2916C713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7A8C4-2A2D-4B5A-A9D2-2EC96F42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2A5576-7455-4262-8A25-38B58C48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0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F3668-02E2-4E0C-9747-D3AF3DA0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AA9865-8CE9-4549-81EA-34D253ACF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9C073B-BC5F-427F-A0F6-D935DA152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B40A42-9D6C-4469-A89A-9FDBFF4E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528F7-394E-42A2-8E3F-E9D73140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E96234-F93D-4C33-A8AF-67BE546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34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F28089-7AAF-4004-89DA-6786DE0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6B0F5-8F2A-45CF-8F34-13BB8F9CC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22D0D-1D21-44C9-94FE-8DEC373B3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D81B6C-2623-4BF4-AD49-5DC5B250C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7ACED5-7821-45C8-98F8-D3995AD6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MAP-99/MultiSAT" TargetMode="External"/><Relationship Id="rId2" Type="http://schemas.openxmlformats.org/officeDocument/2006/relationships/hyperlink" Target="https://colab.research.google.com/drive/1Ap0F3EcCYUNnRG3oLt9V19gHpuOxo5hh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ashant-JT/BooleanSatisfiabilityProblem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pi.inf.udec.cl/asin.pdf" TargetMode="External"/><Relationship Id="rId3" Type="http://schemas.openxmlformats.org/officeDocument/2006/relationships/hyperlink" Target="http://sedici.unlp.edu.ar/bitstream/handle/10915/65402/Documento_completo.pdf-PDFA.pdf?sequence=1&amp;isAllowed=y" TargetMode="External"/><Relationship Id="rId7" Type="http://schemas.openxmlformats.org/officeDocument/2006/relationships/hyperlink" Target="https://ethz.ch/content/dam/ethz/special-interest/infk/chair-program-method/pm/documents/Education/Courses/SS2018/Program%20Verification/01-SATSolving.pdf" TargetMode="External"/><Relationship Id="rId2" Type="http://schemas.openxmlformats.org/officeDocument/2006/relationships/hyperlink" Target="https://ptolemy.berkeley.edu/projects/embedded/eecsx44/fall2011/lectures/SATSolv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t.inesc-id.pt/~ines/sac10.pdf" TargetMode="External"/><Relationship Id="rId5" Type="http://schemas.openxmlformats.org/officeDocument/2006/relationships/hyperlink" Target="https://www.cs.us.es/~jalonso/cursos/li-12/temas/tema-6.pdf" TargetMode="External"/><Relationship Id="rId4" Type="http://schemas.openxmlformats.org/officeDocument/2006/relationships/hyperlink" Target="https://www.cs.upc.edu/~larrosa/MEI-CSI-files/SAT/csi-apuntes-sat.pdf" TargetMode="External"/><Relationship Id="rId9" Type="http://schemas.openxmlformats.org/officeDocument/2006/relationships/hyperlink" Target="https://cse442-17f.github.io/Conflict-Driven-Clause-Learnin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ubc.ca/~hoos/SATLIB/benchm.html" TargetMode="External"/><Relationship Id="rId3" Type="http://schemas.openxmlformats.org/officeDocument/2006/relationships/hyperlink" Target="https://developers.google.com/optimization/cp/cp_solver" TargetMode="External"/><Relationship Id="rId7" Type="http://schemas.openxmlformats.org/officeDocument/2006/relationships/hyperlink" Target="https://www.youtube.com/watch?v=x-Ik9YAFAPo" TargetMode="External"/><Relationship Id="rId2" Type="http://schemas.openxmlformats.org/officeDocument/2006/relationships/hyperlink" Target="https://github.com/pysathq/pys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iozy5R1VLs" TargetMode="External"/><Relationship Id="rId5" Type="http://schemas.openxmlformats.org/officeDocument/2006/relationships/hyperlink" Target="https://github.com/marcmelis/dpll-sat" TargetMode="External"/><Relationship Id="rId4" Type="http://schemas.openxmlformats.org/officeDocument/2006/relationships/hyperlink" Target="https://www.gurobi.com/wp-content/plugins/hd_documentations/documentation/9.0/examples.pdf" TargetMode="External"/><Relationship Id="rId9" Type="http://schemas.openxmlformats.org/officeDocument/2006/relationships/hyperlink" Target="https://fairmut3x.wordpress.com/2011/07/29/cnf-conjunctive-normal-form-dimacs-format-explaine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ualiza tu plataforma de diapositivas con Powerpoint Converter ...">
            <a:extLst>
              <a:ext uri="{FF2B5EF4-FFF2-40B4-BE49-F238E27FC236}">
                <a16:creationId xmlns:a16="http://schemas.microsoft.com/office/drawing/2014/main" id="{07E0CCB7-81AB-4E14-B916-A850D7D7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5925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F5CFC4-AEB6-4FAA-9083-D75D0FD4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9027"/>
            <a:ext cx="9144000" cy="187994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Problema de </a:t>
            </a:r>
            <a:r>
              <a:rPr lang="es-ES" b="1" dirty="0" err="1">
                <a:solidFill>
                  <a:schemeClr val="bg1"/>
                </a:solidFill>
              </a:rPr>
              <a:t>satisfacibilidad</a:t>
            </a:r>
            <a:r>
              <a:rPr lang="es-ES" b="1" dirty="0">
                <a:solidFill>
                  <a:schemeClr val="bg1"/>
                </a:solidFill>
              </a:rPr>
              <a:t> booleana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D5A14B-86F9-45F7-AB4C-EE71E6F7B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070" y="6042991"/>
            <a:ext cx="9144000" cy="526774"/>
          </a:xfrm>
        </p:spPr>
        <p:txBody>
          <a:bodyPr/>
          <a:lstStyle/>
          <a:p>
            <a:pPr algn="l"/>
            <a:r>
              <a:rPr lang="es-ES" dirty="0"/>
              <a:t>© José María </a:t>
            </a:r>
            <a:r>
              <a:rPr lang="es-ES" dirty="0" err="1"/>
              <a:t>Amusquívar</a:t>
            </a:r>
            <a:r>
              <a:rPr lang="es-ES" dirty="0"/>
              <a:t> </a:t>
            </a:r>
            <a:r>
              <a:rPr lang="es-ES" dirty="0" err="1"/>
              <a:t>Poppe</a:t>
            </a:r>
            <a:r>
              <a:rPr lang="es-ES" dirty="0"/>
              <a:t> &amp; Prashant Jeswani </a:t>
            </a:r>
            <a:r>
              <a:rPr lang="es-ES" dirty="0" err="1"/>
              <a:t>Tejwani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21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2D3EDA-73BC-4E2F-99E3-EB11A792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093990"/>
            <a:ext cx="7543800" cy="63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E1196C-D1CB-4568-A5F7-89BADB47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1" y="203913"/>
            <a:ext cx="4933950" cy="2524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6E2584-25FD-4AAB-814E-A69C5971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49" y="287041"/>
            <a:ext cx="5200650" cy="259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BA4E9E-7B3D-40DC-9D98-D94E2E984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08" y="2784882"/>
            <a:ext cx="4876800" cy="2600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8C3110-E2E2-4AB7-9097-DC5C0C79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001" y="2921696"/>
            <a:ext cx="5495925" cy="24765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FB32C82-013D-426D-8759-ACBE5B272D8D}"/>
              </a:ext>
            </a:extLst>
          </p:cNvPr>
          <p:cNvSpPr/>
          <p:nvPr/>
        </p:nvSpPr>
        <p:spPr>
          <a:xfrm>
            <a:off x="223706" y="5602461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15786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2F89C-4631-4C2B-B970-00A56F35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7" y="516240"/>
            <a:ext cx="6543675" cy="54387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0F938A1-89BC-4B75-BED0-7CB1630F2F4D}"/>
              </a:ext>
            </a:extLst>
          </p:cNvPr>
          <p:cNvCxnSpPr>
            <a:cxnSpLocks/>
          </p:cNvCxnSpPr>
          <p:nvPr/>
        </p:nvCxnSpPr>
        <p:spPr>
          <a:xfrm>
            <a:off x="5704514" y="3429000"/>
            <a:ext cx="2424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9631BB-4545-47CF-8C00-BFD5EDD80298}"/>
              </a:ext>
            </a:extLst>
          </p:cNvPr>
          <p:cNvCxnSpPr>
            <a:cxnSpLocks/>
          </p:cNvCxnSpPr>
          <p:nvPr/>
        </p:nvCxnSpPr>
        <p:spPr>
          <a:xfrm flipV="1">
            <a:off x="5704514" y="1946246"/>
            <a:ext cx="2273416" cy="309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66BE92-BE46-44D9-9E1C-4E6FA7B878B7}"/>
              </a:ext>
            </a:extLst>
          </p:cNvPr>
          <p:cNvCxnSpPr>
            <a:cxnSpLocks/>
          </p:cNvCxnSpPr>
          <p:nvPr/>
        </p:nvCxnSpPr>
        <p:spPr>
          <a:xfrm>
            <a:off x="5150840" y="1820411"/>
            <a:ext cx="2827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F20EBF-53FD-4459-A3A9-9C226D307939}"/>
              </a:ext>
            </a:extLst>
          </p:cNvPr>
          <p:cNvSpPr txBox="1"/>
          <p:nvPr/>
        </p:nvSpPr>
        <p:spPr>
          <a:xfrm>
            <a:off x="8263156" y="3235627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Lema del literal puro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D986531-FD2A-4EB0-8D8A-1A4A495C886C}"/>
              </a:ext>
            </a:extLst>
          </p:cNvPr>
          <p:cNvSpPr txBox="1"/>
          <p:nvPr/>
        </p:nvSpPr>
        <p:spPr>
          <a:xfrm>
            <a:off x="8128932" y="1701840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Eliminación unitaria</a:t>
            </a:r>
          </a:p>
        </p:txBody>
      </p:sp>
    </p:spTree>
    <p:extLst>
      <p:ext uri="{BB962C8B-B14F-4D97-AF65-F5344CB8AC3E}">
        <p14:creationId xmlns:p14="http://schemas.microsoft.com/office/powerpoint/2010/main" val="223653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3FC7B5-0E7E-4350-89D3-D322E3D3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90" y="251267"/>
            <a:ext cx="5082019" cy="16579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6C64D0-52A5-418B-8BA6-00A6EF0F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1921080"/>
            <a:ext cx="5106836" cy="4685653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E60C04B-1B8C-47A6-85E6-437628BA7C00}"/>
              </a:ext>
            </a:extLst>
          </p:cNvPr>
          <p:cNvCxnSpPr>
            <a:cxnSpLocks/>
          </p:cNvCxnSpPr>
          <p:nvPr/>
        </p:nvCxnSpPr>
        <p:spPr>
          <a:xfrm flipH="1">
            <a:off x="2063692" y="1199626"/>
            <a:ext cx="1367405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C9C037C-2E07-42E7-96EF-D46DB32591DA}"/>
              </a:ext>
            </a:extLst>
          </p:cNvPr>
          <p:cNvSpPr txBox="1"/>
          <p:nvPr/>
        </p:nvSpPr>
        <p:spPr>
          <a:xfrm>
            <a:off x="989902" y="1996580"/>
            <a:ext cx="123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Heurística </a:t>
            </a:r>
          </a:p>
        </p:txBody>
      </p:sp>
    </p:spTree>
    <p:extLst>
      <p:ext uri="{BB962C8B-B14F-4D97-AF65-F5344CB8AC3E}">
        <p14:creationId xmlns:p14="http://schemas.microsoft.com/office/powerpoint/2010/main" val="120458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8546-DC71-4791-966A-A2214728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86" y="426375"/>
            <a:ext cx="443847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Algoritmo con Programación con restricciones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72BCA-8F4A-4CE5-9F5C-05BDBBA8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202" y="91299"/>
            <a:ext cx="6486525" cy="440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CDFF52-D742-4F07-8A49-ED31825C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02" y="4491849"/>
            <a:ext cx="6505575" cy="2200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1AB6EB-2D86-4445-8180-A9CAD6D7D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7" y="3781793"/>
            <a:ext cx="5132402" cy="4610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C22DB5-24B2-4ED5-8432-91166382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97" y="3429000"/>
            <a:ext cx="5358205" cy="2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11D91-B15E-4147-8FEF-8C1B1B13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51" y="720353"/>
            <a:ext cx="4063491" cy="898721"/>
          </a:xfrm>
        </p:spPr>
        <p:txBody>
          <a:bodyPr>
            <a:normAutofit/>
          </a:bodyPr>
          <a:lstStyle/>
          <a:p>
            <a:r>
              <a:rPr lang="es-ES" dirty="0"/>
              <a:t>Algoritmo MIP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683F6-2AE9-4C32-9FF7-29D76D83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6" y="0"/>
            <a:ext cx="5214391" cy="33367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4F24A4-1484-4953-A97C-F437B08F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0" y="3336718"/>
            <a:ext cx="5271541" cy="3382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29E9E7-A507-42D0-9974-AAE7A087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32" y="5635719"/>
            <a:ext cx="6000750" cy="790575"/>
          </a:xfrm>
          <a:prstGeom prst="rect">
            <a:avLst/>
          </a:prstGeom>
        </p:spPr>
      </p:pic>
      <p:pic>
        <p:nvPicPr>
          <p:cNvPr id="1026" name="Picture 2" descr="Gurobi Support Portal">
            <a:extLst>
              <a:ext uri="{FF2B5EF4-FFF2-40B4-BE49-F238E27FC236}">
                <a16:creationId xmlns:a16="http://schemas.microsoft.com/office/drawing/2014/main" id="{4D4B76B7-3413-476E-9F3B-16015329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52" y="2862175"/>
            <a:ext cx="4293109" cy="11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9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EA82-D821-49DD-B5B9-6192488A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59635" cy="1325563"/>
          </a:xfrm>
        </p:spPr>
        <p:txBody>
          <a:bodyPr>
            <a:normAutofit/>
          </a:bodyPr>
          <a:lstStyle/>
          <a:p>
            <a:r>
              <a:rPr lang="es-ES" dirty="0"/>
              <a:t>Algoritmo CDCL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CD7E4-91FD-47DD-828C-155E94732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479" y="1690688"/>
            <a:ext cx="10668000" cy="13255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En el CDCL, durante la búsqueda de retroceso o </a:t>
            </a:r>
            <a:r>
              <a:rPr lang="es-ES" i="1" dirty="0" err="1"/>
              <a:t>backtracking</a:t>
            </a:r>
            <a:r>
              <a:rPr lang="es-ES" dirty="0"/>
              <a:t>, para cada conflicto, se aprende una nueva cláusula, que explica y evita la repetición del mismo conflicto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3ECC36-E190-4FD3-BAAD-0FC71DD3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16" y="3429000"/>
            <a:ext cx="6486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67B562-F273-47CA-84AB-A8C35026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76574"/>
            <a:ext cx="9124950" cy="3486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950E6C-5275-4D56-B8F8-F5B2B3E2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11" y="3875540"/>
            <a:ext cx="4269864" cy="26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6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2836E9-9393-4DFC-B83B-B7F35A26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909637"/>
            <a:ext cx="7448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0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22D080-2CDB-4B7F-9444-BA3EB124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156216"/>
            <a:ext cx="9810750" cy="34480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E922A1-AFAB-42A3-A051-D9831CC1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1" y="5245699"/>
            <a:ext cx="91344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E2E264-F9B4-4EEB-B170-BFEB043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78" y="339683"/>
            <a:ext cx="7053263" cy="12915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55F9DA-90B2-4C81-B7C3-42FCED8E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09" y="1901984"/>
            <a:ext cx="7209399" cy="4826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37140F-9930-438E-8DBB-9C1F1ED4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283" y="1719349"/>
            <a:ext cx="53530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FF86E-25A2-42BA-9E60-DE6E4F7F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2" y="370752"/>
            <a:ext cx="5017316" cy="1325563"/>
          </a:xfrm>
        </p:spPr>
        <p:txBody>
          <a:bodyPr/>
          <a:lstStyle/>
          <a:p>
            <a:r>
              <a:rPr lang="es-ES" dirty="0"/>
              <a:t>Problema SAT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424C2F1-2999-4624-9CA3-BF2FD49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2710116"/>
            <a:ext cx="3585090" cy="1677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2CFB80-82E4-48D4-98A9-715FCE8B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40" y="2599712"/>
            <a:ext cx="5191547" cy="2243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84C5F-EB1A-4969-ADEB-DC09DDF8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1527427"/>
            <a:ext cx="9477375" cy="942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5A939-326C-492B-97B7-BE70ED9D1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14" y="4627313"/>
            <a:ext cx="5221252" cy="19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F4D90-EDA0-47DB-8A6D-F8E04AC2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Solvers</a:t>
            </a:r>
            <a:r>
              <a:rPr lang="es-ES" dirty="0"/>
              <a:t> de SAT actualmente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55636A9-1B84-4528-9EDD-8C3DB977EC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373" y="4114782"/>
            <a:ext cx="8231108" cy="1435537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BBCC900-54B5-4408-A058-A2CE62DC6C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4075"/>
            <a:ext cx="7685454" cy="21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65E7B-B1EF-4B61-9846-9907E96E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del SAT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81BD9B-2917-4521-AEA0-B92D79B9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90688"/>
            <a:ext cx="9772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12C4-9FE5-452B-B570-0892169B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334473"/>
            <a:ext cx="10515600" cy="1375728"/>
          </a:xfrm>
        </p:spPr>
        <p:txBody>
          <a:bodyPr/>
          <a:lstStyle/>
          <a:p>
            <a:r>
              <a:rPr lang="es-ES" dirty="0"/>
              <a:t>Programa en CLI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8187448-0E27-4634-856E-63983354A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0" y="420052"/>
            <a:ext cx="7411720" cy="120456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70AAD0-F812-4FA1-BFB0-E36063E2DE65}"/>
              </a:ext>
            </a:extLst>
          </p:cNvPr>
          <p:cNvSpPr txBox="1"/>
          <p:nvPr/>
        </p:nvSpPr>
        <p:spPr>
          <a:xfrm>
            <a:off x="8765763" y="2048801"/>
            <a:ext cx="3086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Funcionamiento usando la opción “-h”, que imprime el mensaje de ayuda.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F4F3CD7-CBBB-48BE-8881-FE85B029452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306560" y="1466851"/>
            <a:ext cx="1002640" cy="581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49F701D2-C752-400F-A119-678F3D393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4" y="1795780"/>
            <a:ext cx="8237443" cy="10969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BE77B59-32B4-43B1-8DBB-697418A53F22}"/>
              </a:ext>
            </a:extLst>
          </p:cNvPr>
          <p:cNvSpPr txBox="1"/>
          <p:nvPr/>
        </p:nvSpPr>
        <p:spPr>
          <a:xfrm>
            <a:off x="198119" y="3312160"/>
            <a:ext cx="394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Funcionamiento usando la opción  “-</a:t>
            </a:r>
            <a:r>
              <a:rPr lang="es-ES" dirty="0" err="1"/>
              <a:t>io</a:t>
            </a:r>
            <a:r>
              <a:rPr lang="es-ES" dirty="0"/>
              <a:t>”, que acepta un fichero o directorio de entrada y especifica uno de salida.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4B90723-3AE3-4DE6-9D5A-8024CBB6A67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173056" y="2807812"/>
            <a:ext cx="580304" cy="5043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7D418072-D470-4CC7-8DFF-4A4B09959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73" y="3216103"/>
            <a:ext cx="7064263" cy="316515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F321ADD-A6D9-4215-BE2E-0474F7DFB645}"/>
              </a:ext>
            </a:extLst>
          </p:cNvPr>
          <p:cNvSpPr txBox="1"/>
          <p:nvPr/>
        </p:nvSpPr>
        <p:spPr>
          <a:xfrm>
            <a:off x="339364" y="5184761"/>
            <a:ext cx="394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Opción “-v=</a:t>
            </a:r>
            <a:r>
              <a:rPr lang="es-ES" dirty="0" err="1"/>
              <a:t>verbose</a:t>
            </a:r>
            <a:r>
              <a:rPr lang="es-ES" dirty="0"/>
              <a:t>” habilitada, usando como “-i &lt;input&gt;” un directorio que contiene ficheros “*.</a:t>
            </a:r>
            <a:r>
              <a:rPr lang="es-ES" dirty="0" err="1"/>
              <a:t>cnf</a:t>
            </a:r>
            <a:r>
              <a:rPr lang="es-ES" dirty="0"/>
              <a:t>”.</a:t>
            </a:r>
          </a:p>
        </p:txBody>
      </p: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9E74CC90-F75B-4418-98E6-B7CB782C241E}"/>
              </a:ext>
            </a:extLst>
          </p:cNvPr>
          <p:cNvCxnSpPr>
            <a:stCxn id="24" idx="0"/>
          </p:cNvCxnSpPr>
          <p:nvPr/>
        </p:nvCxnSpPr>
        <p:spPr>
          <a:xfrm rot="5400000" flipH="1" flipV="1">
            <a:off x="3121053" y="3517441"/>
            <a:ext cx="860569" cy="2474072"/>
          </a:xfrm>
          <a:prstGeom prst="curved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6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C49998-D991-45EB-998F-A0F8E4BF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60" y="4135121"/>
            <a:ext cx="7659327" cy="2462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7B8461-09FC-4C47-8E58-287991799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" y="260032"/>
            <a:ext cx="7455853" cy="36815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25B438-6CCD-4E9B-8E0E-FE151D5C3182}"/>
              </a:ext>
            </a:extLst>
          </p:cNvPr>
          <p:cNvSpPr txBox="1"/>
          <p:nvPr/>
        </p:nvSpPr>
        <p:spPr>
          <a:xfrm>
            <a:off x="8564881" y="968553"/>
            <a:ext cx="311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Opción “-e” habilitada, sólo disponible para ficheros.</a:t>
            </a:r>
          </a:p>
          <a:p>
            <a:r>
              <a:rPr lang="es-ES" dirty="0"/>
              <a:t>Crea un fichero adicional con los valores que deben tomar los literales para que la clausula sea satisfactoria. </a:t>
            </a:r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CC922B42-A45E-475E-A120-DDA49A750538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8860385" y="-295504"/>
            <a:ext cx="216713" cy="2311401"/>
          </a:xfrm>
          <a:prstGeom prst="curvedConnector2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6DCA1-C84F-49C9-AD02-6C5EEC664491}"/>
              </a:ext>
            </a:extLst>
          </p:cNvPr>
          <p:cNvSpPr txBox="1"/>
          <p:nvPr/>
        </p:nvSpPr>
        <p:spPr>
          <a:xfrm>
            <a:off x="357187" y="4843642"/>
            <a:ext cx="3545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Opción “-a” habilitada, recibe como parámetro un entero entre 1 y 5, ambos inclusive, donde cada uno representa el algoritmo a utilizar, presentados en Algorythms.</a:t>
            </a:r>
          </a:p>
          <a:p>
            <a:r>
              <a:rPr lang="es-ES" dirty="0"/>
              <a:t>Por defecto ejecuta el 5.</a:t>
            </a:r>
          </a:p>
        </p:txBody>
      </p:sp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8ACDD7D6-5BFE-43E5-AB12-EB9483C7F746}"/>
              </a:ext>
            </a:extLst>
          </p:cNvPr>
          <p:cNvCxnSpPr>
            <a:stCxn id="13" idx="0"/>
          </p:cNvCxnSpPr>
          <p:nvPr/>
        </p:nvCxnSpPr>
        <p:spPr>
          <a:xfrm rot="16200000" flipH="1">
            <a:off x="3117754" y="3855995"/>
            <a:ext cx="134758" cy="2110053"/>
          </a:xfrm>
          <a:prstGeom prst="curvedConnector4">
            <a:avLst>
              <a:gd name="adj1" fmla="val -395820"/>
              <a:gd name="adj2" fmla="val 920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4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7B748C-9CB1-4E33-9A89-9D79D20EE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7" y="1205865"/>
            <a:ext cx="10017125" cy="54332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123355A-9F90-41B4-8A1E-3DEA9DF11DC3}"/>
              </a:ext>
            </a:extLst>
          </p:cNvPr>
          <p:cNvSpPr txBox="1"/>
          <p:nvPr/>
        </p:nvSpPr>
        <p:spPr>
          <a:xfrm>
            <a:off x="3586480" y="204012"/>
            <a:ext cx="501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Formato estándar del fichero de salida creado, donde se presenta el nombre del fichero, el valor de la clausula y el tiempo que tardó en ejecutar.</a:t>
            </a:r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A34DDE23-F722-4B98-B323-5F36077ACB00}"/>
              </a:ext>
            </a:extLst>
          </p:cNvPr>
          <p:cNvCxnSpPr>
            <a:cxnSpLocks/>
          </p:cNvCxnSpPr>
          <p:nvPr/>
        </p:nvCxnSpPr>
        <p:spPr>
          <a:xfrm>
            <a:off x="8300720" y="665676"/>
            <a:ext cx="1483360" cy="461665"/>
          </a:xfrm>
          <a:prstGeom prst="curvedConnector3">
            <a:avLst>
              <a:gd name="adj1" fmla="val 99315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DBA2B985-6B32-4753-A5F9-DAF1BCF22D5E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2103124" y="665677"/>
            <a:ext cx="1483357" cy="461664"/>
          </a:xfrm>
          <a:prstGeom prst="curvedConnector3">
            <a:avLst>
              <a:gd name="adj1" fmla="val 102055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1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B0155-38D6-44E4-94EE-5043207E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8273" cy="595457"/>
          </a:xfrm>
        </p:spPr>
        <p:txBody>
          <a:bodyPr>
            <a:normAutofit fontScale="90000"/>
          </a:bodyPr>
          <a:lstStyle/>
          <a:p>
            <a:r>
              <a:rPr lang="es-ES" dirty="0"/>
              <a:t>Programa en GUI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5422F0-AE3F-4151-9BF5-3A5B90AD9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" r="715" b="565"/>
          <a:stretch/>
        </p:blipFill>
        <p:spPr>
          <a:xfrm>
            <a:off x="593436" y="1891188"/>
            <a:ext cx="5257800" cy="307562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87DB2AB-7EB3-41D0-BA81-53E65D21E711}"/>
              </a:ext>
            </a:extLst>
          </p:cNvPr>
          <p:cNvSpPr txBox="1"/>
          <p:nvPr/>
        </p:nvSpPr>
        <p:spPr>
          <a:xfrm>
            <a:off x="6747407" y="5251086"/>
            <a:ext cx="4983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Procesar fichero CNF con el formato (literales numéricos):</a:t>
            </a:r>
          </a:p>
          <a:p>
            <a:pPr algn="ctr"/>
            <a:r>
              <a:rPr lang="es-ES" sz="1600" b="1" dirty="0">
                <a:solidFill>
                  <a:srgbClr val="FF0000"/>
                </a:solidFill>
              </a:rPr>
              <a:t>c</a:t>
            </a:r>
            <a:r>
              <a:rPr lang="es-ES" sz="1600" dirty="0"/>
              <a:t> comentarios informativos</a:t>
            </a:r>
          </a:p>
          <a:p>
            <a:pPr algn="ctr"/>
            <a:r>
              <a:rPr lang="es-ES" sz="1600" b="1" dirty="0">
                <a:solidFill>
                  <a:srgbClr val="00B050"/>
                </a:solidFill>
              </a:rPr>
              <a:t>p</a:t>
            </a:r>
            <a:r>
              <a:rPr lang="es-ES" sz="1600" dirty="0"/>
              <a:t> </a:t>
            </a:r>
            <a:r>
              <a:rPr lang="es-ES" sz="1600" dirty="0" err="1"/>
              <a:t>cnf</a:t>
            </a:r>
            <a:r>
              <a:rPr lang="es-ES" sz="1600" dirty="0"/>
              <a:t> </a:t>
            </a:r>
            <a:r>
              <a:rPr lang="es-ES" sz="1600" dirty="0" err="1"/>
              <a:t>num_literales</a:t>
            </a:r>
            <a:r>
              <a:rPr lang="es-ES" sz="1600" dirty="0"/>
              <a:t> </a:t>
            </a:r>
            <a:r>
              <a:rPr lang="es-ES" sz="1600" dirty="0" err="1"/>
              <a:t>num_claúsulas</a:t>
            </a:r>
            <a:endParaRPr lang="es-ES" sz="1600" dirty="0"/>
          </a:p>
          <a:p>
            <a:pPr algn="ctr"/>
            <a:r>
              <a:rPr lang="es-ES" sz="1600" dirty="0"/>
              <a:t>int1 int2 </a:t>
            </a:r>
            <a:r>
              <a:rPr lang="es-ES" sz="1600" b="1" dirty="0">
                <a:solidFill>
                  <a:srgbClr val="7030A0"/>
                </a:solidFill>
              </a:rPr>
              <a:t>-</a:t>
            </a:r>
            <a:r>
              <a:rPr lang="es-ES" sz="1600" dirty="0"/>
              <a:t>int3… </a:t>
            </a:r>
            <a:r>
              <a:rPr lang="es-ES" sz="1600" b="1" dirty="0">
                <a:solidFill>
                  <a:schemeClr val="accent1"/>
                </a:solidFill>
              </a:rPr>
              <a:t>0</a:t>
            </a:r>
          </a:p>
          <a:p>
            <a:pPr algn="ctr"/>
            <a:r>
              <a:rPr lang="es-ES" sz="1600" b="1" dirty="0">
                <a:solidFill>
                  <a:srgbClr val="7030A0"/>
                </a:solidFill>
              </a:rPr>
              <a:t>-</a:t>
            </a:r>
            <a:r>
              <a:rPr lang="es-ES" sz="1600" dirty="0"/>
              <a:t>int3 int4 </a:t>
            </a:r>
            <a:r>
              <a:rPr lang="es-ES" sz="1600" b="1" dirty="0">
                <a:solidFill>
                  <a:srgbClr val="7030A0"/>
                </a:solidFill>
              </a:rPr>
              <a:t>-</a:t>
            </a:r>
            <a:r>
              <a:rPr lang="es-ES" sz="1600" dirty="0"/>
              <a:t>int1… </a:t>
            </a:r>
            <a:r>
              <a:rPr lang="es-ES" sz="1600" b="1" dirty="0">
                <a:solidFill>
                  <a:schemeClr val="accent1"/>
                </a:solidFill>
              </a:rPr>
              <a:t>0</a:t>
            </a:r>
          </a:p>
          <a:p>
            <a:pPr algn="ctr"/>
            <a:r>
              <a:rPr lang="es-ES" sz="1600" dirty="0"/>
              <a:t>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84AF70-5983-46D0-9768-BF1BC1A1E907}"/>
              </a:ext>
            </a:extLst>
          </p:cNvPr>
          <p:cNvSpPr txBox="1"/>
          <p:nvPr/>
        </p:nvSpPr>
        <p:spPr>
          <a:xfrm>
            <a:off x="124701" y="5202806"/>
            <a:ext cx="61952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Procesar fórmula personalizada con el formato:</a:t>
            </a:r>
          </a:p>
          <a:p>
            <a:pPr algn="ctr"/>
            <a:r>
              <a:rPr lang="es-ES" sz="1600" dirty="0"/>
              <a:t>(literal1+literal2+literal3),(!literal1+literal2+!literal2)…</a:t>
            </a:r>
          </a:p>
          <a:p>
            <a:pPr algn="ctr"/>
            <a:r>
              <a:rPr lang="es-ES" sz="1600" b="1" dirty="0">
                <a:solidFill>
                  <a:srgbClr val="FF0000"/>
                </a:solidFill>
              </a:rPr>
              <a:t>!  </a:t>
            </a:r>
            <a:r>
              <a:rPr lang="es-ES" sz="1600" dirty="0"/>
              <a:t>=&gt; representa la </a:t>
            </a:r>
            <a:r>
              <a:rPr lang="es-ES" sz="1600" dirty="0">
                <a:solidFill>
                  <a:srgbClr val="FF0000"/>
                </a:solidFill>
              </a:rPr>
              <a:t>negación</a:t>
            </a:r>
            <a:r>
              <a:rPr lang="es-ES" sz="1600" dirty="0"/>
              <a:t> de un literal</a:t>
            </a:r>
          </a:p>
          <a:p>
            <a:pPr algn="ctr"/>
            <a:r>
              <a:rPr lang="es-ES" sz="1600" b="1" dirty="0">
                <a:solidFill>
                  <a:srgbClr val="00B050"/>
                </a:solidFill>
              </a:rPr>
              <a:t>            ,</a:t>
            </a:r>
            <a:r>
              <a:rPr lang="es-ES" sz="1600" dirty="0"/>
              <a:t>  =&gt; representa un </a:t>
            </a:r>
            <a:r>
              <a:rPr lang="es-ES" sz="1600" i="1" dirty="0">
                <a:solidFill>
                  <a:srgbClr val="00B050"/>
                </a:solidFill>
              </a:rPr>
              <a:t>and</a:t>
            </a:r>
            <a:r>
              <a:rPr lang="es-ES" sz="1600" dirty="0"/>
              <a:t> en lógica preposicional</a:t>
            </a:r>
          </a:p>
          <a:p>
            <a:pPr algn="ctr"/>
            <a:r>
              <a:rPr lang="es-ES" sz="1600" dirty="0">
                <a:solidFill>
                  <a:srgbClr val="0070C0"/>
                </a:solidFill>
              </a:rPr>
              <a:t>        +</a:t>
            </a:r>
            <a:r>
              <a:rPr lang="es-ES" sz="1600" dirty="0"/>
              <a:t> =&gt; representa un </a:t>
            </a:r>
            <a:r>
              <a:rPr lang="es-ES" sz="1600" i="1" dirty="0" err="1">
                <a:solidFill>
                  <a:srgbClr val="0070C0"/>
                </a:solidFill>
              </a:rPr>
              <a:t>or</a:t>
            </a:r>
            <a:r>
              <a:rPr lang="es-ES" sz="1600" dirty="0"/>
              <a:t> en lógica preposicional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B872A8-58EF-417C-A204-8B457C0931EB}"/>
              </a:ext>
            </a:extLst>
          </p:cNvPr>
          <p:cNvCxnSpPr/>
          <p:nvPr/>
        </p:nvCxnSpPr>
        <p:spPr>
          <a:xfrm>
            <a:off x="4328719" y="1627464"/>
            <a:ext cx="58723" cy="140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40C4F73-810B-45AE-B4A1-D9924312B61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90719" y="4672669"/>
            <a:ext cx="548848" cy="36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377602-E82D-4F84-88EC-C9F4444C354C}"/>
              </a:ext>
            </a:extLst>
          </p:cNvPr>
          <p:cNvSpPr txBox="1"/>
          <p:nvPr/>
        </p:nvSpPr>
        <p:spPr>
          <a:xfrm>
            <a:off x="3061982" y="1224306"/>
            <a:ext cx="2357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Asignación de literales las cuales hacen que la cláusula sea </a:t>
            </a:r>
            <a:r>
              <a:rPr lang="es-ES" sz="1100" dirty="0" err="1"/>
              <a:t>satisfacible</a:t>
            </a:r>
            <a:endParaRPr lang="es-ES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589E9D-7E2B-4EA0-86D5-7010FD743565}"/>
              </a:ext>
            </a:extLst>
          </p:cNvPr>
          <p:cNvSpPr txBox="1"/>
          <p:nvPr/>
        </p:nvSpPr>
        <p:spPr>
          <a:xfrm>
            <a:off x="-19013" y="5041783"/>
            <a:ext cx="8194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Segundos que ha tardado el algoritmo elegido en procesar la fórmula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8A4AAA7-CC88-4A2A-80E2-AA27E4F6E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19" r="436" b="821"/>
          <a:stretch/>
        </p:blipFill>
        <p:spPr>
          <a:xfrm>
            <a:off x="6340766" y="1820587"/>
            <a:ext cx="5375539" cy="31419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873EA1D-A3D0-4D94-B7E2-B766010D4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88"/>
          <a:stretch/>
        </p:blipFill>
        <p:spPr>
          <a:xfrm>
            <a:off x="6471072" y="172121"/>
            <a:ext cx="5114925" cy="15769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2743CEF-F123-4846-BFFE-03D8233C099F}"/>
              </a:ext>
            </a:extLst>
          </p:cNvPr>
          <p:cNvSpPr txBox="1"/>
          <p:nvPr/>
        </p:nvSpPr>
        <p:spPr>
          <a:xfrm>
            <a:off x="8744250" y="96058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CNF FILE</a:t>
            </a:r>
          </a:p>
        </p:txBody>
      </p:sp>
    </p:spTree>
    <p:extLst>
      <p:ext uri="{BB962C8B-B14F-4D97-AF65-F5344CB8AC3E}">
        <p14:creationId xmlns:p14="http://schemas.microsoft.com/office/powerpoint/2010/main" val="205844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928D4B-D6D6-4F10-A594-88EC6E6A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73" y="3704123"/>
            <a:ext cx="4402282" cy="26478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1AB1E6-21D8-4C26-A371-8E17B3063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" t="627" r="553" b="1"/>
          <a:stretch/>
        </p:blipFill>
        <p:spPr>
          <a:xfrm>
            <a:off x="209384" y="3383177"/>
            <a:ext cx="6073969" cy="32897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B7447E-B201-4519-A761-4602FD400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" t="512" r="615" b="739"/>
          <a:stretch/>
        </p:blipFill>
        <p:spPr>
          <a:xfrm>
            <a:off x="3464056" y="185089"/>
            <a:ext cx="5263888" cy="30956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13ADB9-9227-4F2C-B204-F090EC68F37E}"/>
              </a:ext>
            </a:extLst>
          </p:cNvPr>
          <p:cNvSpPr txBox="1"/>
          <p:nvPr/>
        </p:nvSpPr>
        <p:spPr>
          <a:xfrm>
            <a:off x="6750788" y="6467587"/>
            <a:ext cx="5390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Nota</a:t>
            </a:r>
            <a:r>
              <a:rPr lang="es-ES" sz="1400" dirty="0"/>
              <a:t>:  siempre se generará un fichero de salida llamado resultado.csv</a:t>
            </a:r>
          </a:p>
        </p:txBody>
      </p: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0DF24125-BE3A-456B-8FD9-F5EA89EE12C5}"/>
              </a:ext>
            </a:extLst>
          </p:cNvPr>
          <p:cNvCxnSpPr>
            <a:cxnSpLocks/>
          </p:cNvCxnSpPr>
          <p:nvPr/>
        </p:nvCxnSpPr>
        <p:spPr>
          <a:xfrm>
            <a:off x="8828612" y="1892409"/>
            <a:ext cx="1414346" cy="169609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38D0B3-4095-48C1-8409-DA7FEDDA73E5}"/>
              </a:ext>
            </a:extLst>
          </p:cNvPr>
          <p:cNvCxnSpPr>
            <a:cxnSpLocks/>
          </p:cNvCxnSpPr>
          <p:nvPr/>
        </p:nvCxnSpPr>
        <p:spPr>
          <a:xfrm flipH="1">
            <a:off x="6316218" y="5028045"/>
            <a:ext cx="869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EF3966-3C1A-4BEC-9210-E96EB3C187FB}"/>
              </a:ext>
            </a:extLst>
          </p:cNvPr>
          <p:cNvSpPr txBox="1"/>
          <p:nvPr/>
        </p:nvSpPr>
        <p:spPr>
          <a:xfrm>
            <a:off x="1602298" y="1612083"/>
            <a:ext cx="12766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Segundos que ha tardado el algoritmo elegido en procesar todos los ficheros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3F5433-E223-4869-806B-2763F37B80F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878962" y="2081443"/>
            <a:ext cx="870917" cy="75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9107C-2DFF-4FC5-80BF-4928B5B9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4100E-C7AD-4ECD-B2FA-AF2830EF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La memoria del trabajo en formato </a:t>
            </a:r>
            <a:r>
              <a:rPr lang="es-ES" dirty="0" err="1"/>
              <a:t>Jupyter</a:t>
            </a:r>
            <a:r>
              <a:rPr lang="es-ES" dirty="0"/>
              <a:t> se encuentra en el siguiente enlace: </a:t>
            </a:r>
            <a:r>
              <a:rPr lang="es-ES" dirty="0">
                <a:hlinkClick r:id="rId2"/>
              </a:rPr>
              <a:t>https://colab.research.google.com/drive/1Ap0F3EcCYUNnRG3oLt9V19gHpuOxo5hh?usp=sharing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Tanto los dos programas (CLI, GUI) y la memoria del trabajo en formato PDF se encuentran adjuntos en el proyecto.</a:t>
            </a:r>
          </a:p>
          <a:p>
            <a:pPr marL="0" indent="0">
              <a:buNone/>
            </a:pPr>
            <a:r>
              <a:rPr lang="es-ES" dirty="0"/>
              <a:t>Si no ha podido acceder a los archivos descritos anteriormente, el proyecto completo se encuentra en el siguiente enlace:</a:t>
            </a:r>
          </a:p>
          <a:p>
            <a:pPr marL="0" indent="0">
              <a:buNone/>
            </a:pPr>
            <a:r>
              <a:rPr lang="es-ES" dirty="0">
                <a:hlinkClick r:id="rId3"/>
              </a:rPr>
              <a:t>https://github.com/JoseMAP-99/MultiSAT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>
                <a:hlinkClick r:id="rId4"/>
              </a:rPr>
              <a:t>https://github.com/Prashant-JT/BooleanSatisfiabilityProblem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8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0AF7E-BDB3-4EB0-A56C-08AD9BEB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777C13-F654-44D8-9DE4-474234CE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30"/>
            <a:ext cx="10515600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https://ptolemy.berkeley.edu/projects/embedded/eecsx44/fall2011/lectures/SATSolving.pdf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3"/>
              </a:rPr>
              <a:t>http://sedici.unlp.edu.ar/bitstream/handle/10915/65402/Documento_completo.pdf-PDFA.pdf?sequence=1&amp;isAllowed=y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4"/>
              </a:rPr>
              <a:t>https://www.cs.upc.edu/~larrosa/MEI-CSI-files/SAT/csi-apuntes-sat.pdf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5"/>
              </a:rPr>
              <a:t>https://www.cs.us.es/~jalonso/cursos/li-12/temas/tema-6.pdf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6"/>
              </a:rPr>
              <a:t>http://sat.inesc-id.pt/~ines/sac10.pdf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7"/>
              </a:rPr>
              <a:t>https://ethz.ch/content/dam/ethz/special-interest/infk/chair-program-method/pm/documents/Education/Courses/SS2018/Program%20Verification/01-SATSolving.pdf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8"/>
              </a:rPr>
              <a:t>http://spi.inf.udec.cl/asin.pdf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9"/>
              </a:rPr>
              <a:t>https://cse442-17f.github.io/Conflict-Driven-Clause-Learning/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24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503AB-9978-4B4F-82F5-5F6C294E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994"/>
            <a:ext cx="10515600" cy="5346969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https://github.com/pysathq/pysat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3"/>
              </a:rPr>
              <a:t>https://developers.google.com/optimization/cp/cp_solver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4"/>
              </a:rPr>
              <a:t>https://www.gurobi.com/wp-content/plugins/hd_documentations/documentation/9.0/examples.pdf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5"/>
              </a:rPr>
              <a:t>https://github.com/marcmelis/dpll-sat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6"/>
              </a:rPr>
              <a:t>https://www.youtube.com/watch?v=biozy5R1VLs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7"/>
              </a:rPr>
              <a:t>https://www.youtube.com/watch?v=x-Ik9YAFAPo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8"/>
              </a:rPr>
              <a:t>https://www.cs.ubc.ca/~hoos/SATLIB/benchm.html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9"/>
              </a:rPr>
              <a:t>https://fairmut3x.wordpress.com/2011/07/29/cnf-conjunctive-normal-form-dimacs-format-explained/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438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755C0-826F-46E7-BBE2-9BEC8F1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Versiones de tiempo polinómico del SAT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D5C2F9-E23A-460A-BD44-15274B62B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89218" cy="2889400"/>
          </a:xfrm>
        </p:spPr>
        <p:txBody>
          <a:bodyPr>
            <a:normAutofit lnSpcReduction="10000"/>
          </a:bodyPr>
          <a:lstStyle/>
          <a:p>
            <a:r>
              <a:rPr lang="es-ES"/>
              <a:t>2-SAT</a:t>
            </a:r>
          </a:p>
          <a:p>
            <a:r>
              <a:rPr lang="es-ES"/>
              <a:t>MAX 2-SAT</a:t>
            </a:r>
          </a:p>
          <a:p>
            <a:r>
              <a:rPr lang="es-ES"/>
              <a:t>HORN SAT</a:t>
            </a:r>
          </a:p>
          <a:p>
            <a:r>
              <a:rPr lang="es-ES"/>
              <a:t>DUAL HORN SAT</a:t>
            </a:r>
          </a:p>
          <a:p>
            <a:r>
              <a:rPr lang="es-ES"/>
              <a:t>DNF SAT</a:t>
            </a:r>
          </a:p>
          <a:p>
            <a:pPr marL="0" indent="0">
              <a:buNone/>
            </a:pPr>
            <a:r>
              <a:rPr lang="es-ES"/>
              <a:t>   ….</a:t>
            </a:r>
            <a:endParaRPr lang="es-ES" dirty="0"/>
          </a:p>
        </p:txBody>
      </p:sp>
      <p:pic>
        <p:nvPicPr>
          <p:cNvPr id="1026" name="Picture 2" descr="2-Satisfiability (2-SAT) Problem - GeeksforGeeks">
            <a:extLst>
              <a:ext uri="{FF2B5EF4-FFF2-40B4-BE49-F238E27FC236}">
                <a16:creationId xmlns:a16="http://schemas.microsoft.com/office/drawing/2014/main" id="{274BBD8A-55CE-405C-B2C1-F5D2CF72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83" y="1533588"/>
            <a:ext cx="3902429" cy="27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3. Notación O-grande — Solución de problemas con algoritmos y ...">
            <a:extLst>
              <a:ext uri="{FF2B5EF4-FFF2-40B4-BE49-F238E27FC236}">
                <a16:creationId xmlns:a16="http://schemas.microsoft.com/office/drawing/2014/main" id="{56A9E386-B103-4BE3-8F40-732E6480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945596"/>
            <a:ext cx="3717924" cy="26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D772-2008-4830-B089-D117F55B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Algoritmos para SAT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1D01A-9D00-4743-954C-A5086B6D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Algoritmo de Fuerza Bruta</a:t>
            </a:r>
          </a:p>
          <a:p>
            <a:r>
              <a:rPr lang="es-ES" dirty="0"/>
              <a:t>Algoritmos </a:t>
            </a:r>
            <a:r>
              <a:rPr lang="es-ES" dirty="0" err="1"/>
              <a:t>Greedy</a:t>
            </a:r>
            <a:r>
              <a:rPr lang="es-ES" dirty="0"/>
              <a:t>/Búsqueda local</a:t>
            </a:r>
          </a:p>
          <a:p>
            <a:r>
              <a:rPr lang="es-ES" dirty="0"/>
              <a:t>Algoritmo Davis-Putnam (DP)</a:t>
            </a:r>
          </a:p>
          <a:p>
            <a:r>
              <a:rPr lang="es-ES" dirty="0"/>
              <a:t>Algoritmo Davis-Putnam-</a:t>
            </a:r>
            <a:r>
              <a:rPr lang="es-ES" dirty="0" err="1"/>
              <a:t>Logemann</a:t>
            </a:r>
            <a:r>
              <a:rPr lang="es-ES" dirty="0"/>
              <a:t>-</a:t>
            </a:r>
            <a:r>
              <a:rPr lang="es-ES" dirty="0" err="1"/>
              <a:t>Loveland</a:t>
            </a:r>
            <a:r>
              <a:rPr lang="es-ES" dirty="0"/>
              <a:t>(DPLL/DLL)</a:t>
            </a:r>
          </a:p>
          <a:p>
            <a:r>
              <a:rPr lang="es-ES" dirty="0"/>
              <a:t>Algoritmo con Programación con restricciones</a:t>
            </a:r>
          </a:p>
          <a:p>
            <a:r>
              <a:rPr lang="es-ES" dirty="0"/>
              <a:t>Algoritmo MIP</a:t>
            </a:r>
          </a:p>
          <a:p>
            <a:r>
              <a:rPr lang="es-ES" dirty="0"/>
              <a:t>Algoritmo </a:t>
            </a:r>
            <a:r>
              <a:rPr lang="es-ES" dirty="0" err="1"/>
              <a:t>Conflict-Driven</a:t>
            </a:r>
            <a:r>
              <a:rPr lang="es-ES" dirty="0"/>
              <a:t> </a:t>
            </a:r>
            <a:r>
              <a:rPr lang="es-ES" dirty="0" err="1"/>
              <a:t>Clause-Learning</a:t>
            </a:r>
            <a:r>
              <a:rPr lang="es-ES" dirty="0"/>
              <a:t> (CDCL)</a:t>
            </a:r>
          </a:p>
        </p:txBody>
      </p:sp>
    </p:spTree>
    <p:extLst>
      <p:ext uri="{BB962C8B-B14F-4D97-AF65-F5344CB8AC3E}">
        <p14:creationId xmlns:p14="http://schemas.microsoft.com/office/powerpoint/2010/main" val="156724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F1A77-E1D3-4C5F-AF92-5AA2E8C3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de Fuerza Bruta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A91FD8-912A-4DD2-8B24-2E36F90F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13" y="1320293"/>
            <a:ext cx="3600450" cy="457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4B10A8-C364-480D-966A-5A0CD393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4" y="1660020"/>
            <a:ext cx="6801599" cy="4682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/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/>
                  <a:t>Complejidad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3200" dirty="0"/>
                  <a:t>)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blipFill>
                <a:blip r:embed="rId4"/>
                <a:stretch>
                  <a:fillRect l="-4056" t="-12500" b="-343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9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F08EA-CB60-4D0F-A60F-8F6A3F9A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00070"/>
            <a:ext cx="701040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Algoritmos </a:t>
            </a:r>
            <a:r>
              <a:rPr lang="es-ES" sz="3600" dirty="0" err="1"/>
              <a:t>Greedy</a:t>
            </a:r>
            <a:r>
              <a:rPr lang="es-ES" sz="3600" dirty="0"/>
              <a:t>/Búsqueda Local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121BE-D1B3-45B5-894B-559FB8169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999" y="1416481"/>
            <a:ext cx="1676401" cy="332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 err="1"/>
              <a:t>WalkSAT</a:t>
            </a:r>
            <a:r>
              <a:rPr lang="es-ES" sz="1800" dirty="0"/>
              <a:t>/GSAT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32412DE-9B94-4DF1-91EA-43A29E52E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3950" y="1872177"/>
            <a:ext cx="5181600" cy="2396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97ED86-C250-415A-A6DF-1A29945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06" y="107892"/>
            <a:ext cx="5210814" cy="9141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D745F5-7442-4146-AC13-E1B52BBA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05" y="1022070"/>
            <a:ext cx="5181601" cy="29218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7AFE06-4E1E-4A5B-ABC3-56471082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32" y="3943934"/>
            <a:ext cx="5190888" cy="2900790"/>
          </a:xfrm>
          <a:prstGeom prst="rect">
            <a:avLst/>
          </a:prstGeom>
        </p:spPr>
      </p:pic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CD964ED4-9600-4A53-8AB1-10A34BF83350}"/>
              </a:ext>
            </a:extLst>
          </p:cNvPr>
          <p:cNvSpPr txBox="1">
            <a:spLocks/>
          </p:cNvSpPr>
          <p:nvPr/>
        </p:nvSpPr>
        <p:spPr>
          <a:xfrm>
            <a:off x="598799" y="4966773"/>
            <a:ext cx="3190877" cy="1605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Constraint</a:t>
            </a:r>
            <a:r>
              <a:rPr lang="es-ES" sz="1800" dirty="0"/>
              <a:t> </a:t>
            </a:r>
            <a:r>
              <a:rPr lang="es-ES" sz="1800" dirty="0" err="1"/>
              <a:t>Breakout</a:t>
            </a:r>
            <a:r>
              <a:rPr lang="es-ES" sz="1800" dirty="0"/>
              <a:t> </a:t>
            </a:r>
            <a:r>
              <a:rPr lang="es-ES" sz="1800" dirty="0" err="1"/>
              <a:t>Method</a:t>
            </a:r>
            <a:endParaRPr lang="es-ES" sz="1800" dirty="0"/>
          </a:p>
          <a:p>
            <a:r>
              <a:rPr lang="es-ES" sz="1800" dirty="0"/>
              <a:t>Algoritmos Genéticos</a:t>
            </a:r>
          </a:p>
          <a:p>
            <a:r>
              <a:rPr lang="es-ES" sz="1800" dirty="0"/>
              <a:t>Tabú </a:t>
            </a:r>
            <a:r>
              <a:rPr lang="es-ES" sz="1800" dirty="0" err="1"/>
              <a:t>Search</a:t>
            </a:r>
            <a:endParaRPr lang="es-ES" sz="1800" dirty="0"/>
          </a:p>
          <a:p>
            <a:r>
              <a:rPr lang="es-ES" sz="1800" dirty="0" err="1"/>
              <a:t>Simulated</a:t>
            </a:r>
            <a:r>
              <a:rPr lang="es-ES" sz="1800" dirty="0"/>
              <a:t> </a:t>
            </a:r>
            <a:r>
              <a:rPr lang="es-ES" sz="1800" dirty="0" err="1"/>
              <a:t>Annealing</a:t>
            </a:r>
            <a:endParaRPr lang="es-ES" sz="1800" dirty="0"/>
          </a:p>
          <a:p>
            <a:pPr marL="0" indent="0">
              <a:buNone/>
            </a:pPr>
            <a:r>
              <a:rPr lang="es-ES" sz="1800" dirty="0"/>
              <a:t>    …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1059CFE4-A37D-4DC2-A624-5D44ACE88BF1}"/>
              </a:ext>
            </a:extLst>
          </p:cNvPr>
          <p:cNvSpPr txBox="1">
            <a:spLocks/>
          </p:cNvSpPr>
          <p:nvPr/>
        </p:nvSpPr>
        <p:spPr>
          <a:xfrm>
            <a:off x="674999" y="5743094"/>
            <a:ext cx="5476878" cy="147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86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83C69-CE3D-48AC-88AE-7437D5A4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DP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2DA01C-A222-4D2A-A972-F5CD28C509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5074" y="3329781"/>
            <a:ext cx="4600575" cy="1019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1D1613-0DEA-4AAE-8285-E775F181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8656"/>
            <a:ext cx="7934325" cy="371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6CA680-3D32-4459-8976-B718667A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2343943"/>
            <a:ext cx="7848600" cy="5619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37BD81-8143-4A50-A11D-92350A88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4537870"/>
            <a:ext cx="7686675" cy="428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86811A-FE9E-4785-A043-205C5B8B0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5155409"/>
            <a:ext cx="6391275" cy="11906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D3B72F-AFCC-418F-A9D5-9CBFD5C41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1905793"/>
            <a:ext cx="2571750" cy="19335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B5D414-4A49-4601-8614-569AB8248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775" y="4277524"/>
            <a:ext cx="2609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36B9C-18FB-400D-B489-606528C8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Algoritmo DPLL/DLL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AB07D2-4EC2-45B0-9CFE-4419E524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90688"/>
            <a:ext cx="7829550" cy="2219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34650F-1C1B-4030-B1A3-C3B92C94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9689"/>
            <a:ext cx="7543800" cy="638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351B6D-59F1-4C3E-84D9-3726456B3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81"/>
          <a:stretch/>
        </p:blipFill>
        <p:spPr>
          <a:xfrm>
            <a:off x="2870387" y="5575106"/>
            <a:ext cx="6753225" cy="26969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889E50E-FA72-4D6F-AA69-5B5FE763C9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57947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4747270-9419-47AD-A898-487E219112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C9A2E0-1850-4537-A9F8-7D11DC06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68140"/>
            <a:ext cx="4819650" cy="22955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10FAFF-A9A3-460B-ADB7-E9A4CF88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208498"/>
            <a:ext cx="3810000" cy="2581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FA9600-08C5-431C-A7B0-AF9981772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557"/>
          <a:stretch/>
        </p:blipFill>
        <p:spPr>
          <a:xfrm>
            <a:off x="1861745" y="2789773"/>
            <a:ext cx="3904289" cy="2686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746BF0-1029-4C8C-A2F3-9D74EA9EF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47" r="770"/>
          <a:stretch/>
        </p:blipFill>
        <p:spPr>
          <a:xfrm>
            <a:off x="6425967" y="2849415"/>
            <a:ext cx="459498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1011</Words>
  <Application>Microsoft Office PowerPoint</Application>
  <PresentationFormat>Panorámica</PresentationFormat>
  <Paragraphs>90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Tema de Office</vt:lpstr>
      <vt:lpstr>Problema de satisfacibilidad booleana </vt:lpstr>
      <vt:lpstr>Problema SAT</vt:lpstr>
      <vt:lpstr>Versiones de tiempo polinómico del SAT</vt:lpstr>
      <vt:lpstr>Algoritmos para SAT</vt:lpstr>
      <vt:lpstr>Algoritmo de Fuerza Bruta</vt:lpstr>
      <vt:lpstr>Algoritmos Greedy/Búsqueda Local </vt:lpstr>
      <vt:lpstr>Algoritmo DP</vt:lpstr>
      <vt:lpstr>Algoritmo DPLL/DLL</vt:lpstr>
      <vt:lpstr>Presentación de PowerPoint</vt:lpstr>
      <vt:lpstr>Presentación de PowerPoint</vt:lpstr>
      <vt:lpstr>Presentación de PowerPoint</vt:lpstr>
      <vt:lpstr>Presentación de PowerPoint</vt:lpstr>
      <vt:lpstr>Algoritmo con Programación con restricciones</vt:lpstr>
      <vt:lpstr>Algoritmo MIP</vt:lpstr>
      <vt:lpstr>Algoritmo CDCL</vt:lpstr>
      <vt:lpstr>Presentación de PowerPoint</vt:lpstr>
      <vt:lpstr>Presentación de PowerPoint</vt:lpstr>
      <vt:lpstr>Presentación de PowerPoint</vt:lpstr>
      <vt:lpstr>Presentación de PowerPoint</vt:lpstr>
      <vt:lpstr>Solvers de SAT actualmente</vt:lpstr>
      <vt:lpstr>Aplicaciones del SAT</vt:lpstr>
      <vt:lpstr>Programa en CLI</vt:lpstr>
      <vt:lpstr>Presentación de PowerPoint</vt:lpstr>
      <vt:lpstr>Presentación de PowerPoint</vt:lpstr>
      <vt:lpstr>Programa en GUI</vt:lpstr>
      <vt:lpstr>Presentación de PowerPoint</vt:lpstr>
      <vt:lpstr>Contenidos del proyecto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 de satisfacibilidad booleana </dc:title>
  <dc:creator>Prashant Jeswani</dc:creator>
  <cp:lastModifiedBy>JOSÉ MARÍA AMUSQUÍVAR POPPE</cp:lastModifiedBy>
  <cp:revision>64</cp:revision>
  <dcterms:created xsi:type="dcterms:W3CDTF">2020-06-17T05:10:25Z</dcterms:created>
  <dcterms:modified xsi:type="dcterms:W3CDTF">2020-06-17T22:09:01Z</dcterms:modified>
</cp:coreProperties>
</file>